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30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B9A-386A-404B-B176-312302C6E49A}" type="datetimeFigureOut">
              <a:rPr lang="de-CH" smtClean="0"/>
              <a:t>16.12.2024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B6E70-72CE-4B03-A802-FE209B096C7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74962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B9A-386A-404B-B176-312302C6E49A}" type="datetimeFigureOut">
              <a:rPr lang="de-CH" smtClean="0"/>
              <a:t>16.12.2024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B6E70-72CE-4B03-A802-FE209B096C7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12617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B9A-386A-404B-B176-312302C6E49A}" type="datetimeFigureOut">
              <a:rPr lang="de-CH" smtClean="0"/>
              <a:t>16.12.2024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B6E70-72CE-4B03-A802-FE209B096C7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69572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B9A-386A-404B-B176-312302C6E49A}" type="datetimeFigureOut">
              <a:rPr lang="de-CH" smtClean="0"/>
              <a:t>16.12.2024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B6E70-72CE-4B03-A802-FE209B096C7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29612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B9A-386A-404B-B176-312302C6E49A}" type="datetimeFigureOut">
              <a:rPr lang="de-CH" smtClean="0"/>
              <a:t>16.12.2024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B6E70-72CE-4B03-A802-FE209B096C7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5142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B9A-386A-404B-B176-312302C6E49A}" type="datetimeFigureOut">
              <a:rPr lang="de-CH" smtClean="0"/>
              <a:t>16.12.2024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B6E70-72CE-4B03-A802-FE209B096C7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08709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B9A-386A-404B-B176-312302C6E49A}" type="datetimeFigureOut">
              <a:rPr lang="de-CH" smtClean="0"/>
              <a:t>16.12.2024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B6E70-72CE-4B03-A802-FE209B096C7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04556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B9A-386A-404B-B176-312302C6E49A}" type="datetimeFigureOut">
              <a:rPr lang="de-CH" smtClean="0"/>
              <a:t>16.12.2024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B6E70-72CE-4B03-A802-FE209B096C7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48961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B9A-386A-404B-B176-312302C6E49A}" type="datetimeFigureOut">
              <a:rPr lang="de-CH" smtClean="0"/>
              <a:t>16.12.2024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B6E70-72CE-4B03-A802-FE209B096C7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96144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B9A-386A-404B-B176-312302C6E49A}" type="datetimeFigureOut">
              <a:rPr lang="de-CH" smtClean="0"/>
              <a:t>16.12.2024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B6E70-72CE-4B03-A802-FE209B096C7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7692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B9A-386A-404B-B176-312302C6E49A}" type="datetimeFigureOut">
              <a:rPr lang="de-CH" smtClean="0"/>
              <a:t>16.12.2024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B6E70-72CE-4B03-A802-FE209B096C7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17619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D4CB9A-386A-404B-B176-312302C6E49A}" type="datetimeFigureOut">
              <a:rPr lang="de-CH" smtClean="0"/>
              <a:t>16.12.2024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B6E70-72CE-4B03-A802-FE209B096C7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33886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lzd - Projects">
            <a:extLst>
              <a:ext uri="{FF2B5EF4-FFF2-40B4-BE49-F238E27FC236}">
                <a16:creationId xmlns:a16="http://schemas.microsoft.com/office/drawing/2014/main" id="{4E84A041-702F-4926-AD25-9DA6CD6BE79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33" t="31359" r="13075" b="17900"/>
          <a:stretch/>
        </p:blipFill>
        <p:spPr bwMode="auto">
          <a:xfrm>
            <a:off x="3683000" y="1875054"/>
            <a:ext cx="5926667" cy="3479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B61DAD76-17A5-4CE1-9ED3-DEF0E46D3904}"/>
              </a:ext>
            </a:extLst>
          </p:cNvPr>
          <p:cNvSpPr/>
          <p:nvPr/>
        </p:nvSpPr>
        <p:spPr>
          <a:xfrm>
            <a:off x="4972277" y="2022621"/>
            <a:ext cx="674991" cy="1443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100" dirty="0"/>
              <a:t>Modul 1</a:t>
            </a:r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AC6D92C0-BA56-4BD3-B964-1E377F6EB12A}"/>
              </a:ext>
            </a:extLst>
          </p:cNvPr>
          <p:cNvSpPr/>
          <p:nvPr/>
        </p:nvSpPr>
        <p:spPr>
          <a:xfrm>
            <a:off x="3742192" y="5711715"/>
            <a:ext cx="762478" cy="1396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100" dirty="0"/>
              <a:t>Modul 2</a:t>
            </a:r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D5FF1B6F-7896-41F9-A2EE-6F785FA587DD}"/>
              </a:ext>
            </a:extLst>
          </p:cNvPr>
          <p:cNvSpPr/>
          <p:nvPr/>
        </p:nvSpPr>
        <p:spPr>
          <a:xfrm>
            <a:off x="8489213" y="2034239"/>
            <a:ext cx="684287" cy="1396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100" dirty="0"/>
              <a:t>Modul 5</a:t>
            </a:r>
          </a:p>
        </p:txBody>
      </p:sp>
      <p:sp>
        <p:nvSpPr>
          <p:cNvPr id="10" name="Rechteck: abgerundete Ecken 9">
            <a:extLst>
              <a:ext uri="{FF2B5EF4-FFF2-40B4-BE49-F238E27FC236}">
                <a16:creationId xmlns:a16="http://schemas.microsoft.com/office/drawing/2014/main" id="{EE7B99F3-D019-485B-A911-A8781E1BA161}"/>
              </a:ext>
            </a:extLst>
          </p:cNvPr>
          <p:cNvSpPr/>
          <p:nvPr/>
        </p:nvSpPr>
        <p:spPr>
          <a:xfrm>
            <a:off x="3795790" y="2427001"/>
            <a:ext cx="877150" cy="205096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100" dirty="0"/>
              <a:t>Warteraum</a:t>
            </a:r>
          </a:p>
        </p:txBody>
      </p:sp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3DD3A0C9-E68C-403B-8CE6-835858137460}"/>
              </a:ext>
            </a:extLst>
          </p:cNvPr>
          <p:cNvSpPr/>
          <p:nvPr/>
        </p:nvSpPr>
        <p:spPr>
          <a:xfrm>
            <a:off x="8694365" y="6013881"/>
            <a:ext cx="1070644" cy="186264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100" dirty="0"/>
              <a:t>Rapportraum</a:t>
            </a:r>
          </a:p>
        </p:txBody>
      </p: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96AB0EA3-7618-4573-B658-6598A45F43EA}"/>
              </a:ext>
            </a:extLst>
          </p:cNvPr>
          <p:cNvSpPr/>
          <p:nvPr/>
        </p:nvSpPr>
        <p:spPr>
          <a:xfrm>
            <a:off x="8694366" y="6246706"/>
            <a:ext cx="1070644" cy="186264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100" dirty="0"/>
              <a:t>Führungsraum</a:t>
            </a:r>
          </a:p>
        </p:txBody>
      </p:sp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560DD16F-8F22-4D25-BFBE-C3F2F5C63258}"/>
              </a:ext>
            </a:extLst>
          </p:cNvPr>
          <p:cNvSpPr/>
          <p:nvPr/>
        </p:nvSpPr>
        <p:spPr>
          <a:xfrm>
            <a:off x="4609250" y="6532180"/>
            <a:ext cx="1020922" cy="145742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100" dirty="0"/>
              <a:t>Pressmulde 1</a:t>
            </a:r>
          </a:p>
        </p:txBody>
      </p:sp>
      <p:sp>
        <p:nvSpPr>
          <p:cNvPr id="14" name="Rechteck: abgerundete Ecken 13">
            <a:extLst>
              <a:ext uri="{FF2B5EF4-FFF2-40B4-BE49-F238E27FC236}">
                <a16:creationId xmlns:a16="http://schemas.microsoft.com/office/drawing/2014/main" id="{D6755069-C68D-4922-B1EA-223D2571B7D4}"/>
              </a:ext>
            </a:extLst>
          </p:cNvPr>
          <p:cNvSpPr/>
          <p:nvPr/>
        </p:nvSpPr>
        <p:spPr>
          <a:xfrm>
            <a:off x="5712538" y="6528123"/>
            <a:ext cx="1020922" cy="145742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100" dirty="0"/>
              <a:t>Pressmulde 2</a:t>
            </a:r>
          </a:p>
        </p:txBody>
      </p:sp>
      <p:sp>
        <p:nvSpPr>
          <p:cNvPr id="15" name="Rechteck: abgerundete Ecken 14">
            <a:extLst>
              <a:ext uri="{FF2B5EF4-FFF2-40B4-BE49-F238E27FC236}">
                <a16:creationId xmlns:a16="http://schemas.microsoft.com/office/drawing/2014/main" id="{3B477E67-A2D7-4CF7-870F-A842DC316C8A}"/>
              </a:ext>
            </a:extLst>
          </p:cNvPr>
          <p:cNvSpPr/>
          <p:nvPr/>
        </p:nvSpPr>
        <p:spPr>
          <a:xfrm>
            <a:off x="4222311" y="1604814"/>
            <a:ext cx="1002832" cy="244277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100" dirty="0"/>
              <a:t>Portalmonitor</a:t>
            </a:r>
          </a:p>
        </p:txBody>
      </p:sp>
      <p:sp>
        <p:nvSpPr>
          <p:cNvPr id="16" name="Rechteck: abgerundete Ecken 15">
            <a:extLst>
              <a:ext uri="{FF2B5EF4-FFF2-40B4-BE49-F238E27FC236}">
                <a16:creationId xmlns:a16="http://schemas.microsoft.com/office/drawing/2014/main" id="{F1BE8BE1-E4CE-4F02-90CA-F0705865B835}"/>
              </a:ext>
            </a:extLst>
          </p:cNvPr>
          <p:cNvSpPr/>
          <p:nvPr/>
        </p:nvSpPr>
        <p:spPr>
          <a:xfrm>
            <a:off x="9673476" y="4997698"/>
            <a:ext cx="664494" cy="188384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100" dirty="0"/>
              <a:t>WELAB</a:t>
            </a:r>
          </a:p>
        </p:txBody>
      </p:sp>
      <p:sp>
        <p:nvSpPr>
          <p:cNvPr id="19" name="Rechteck: abgerundete Ecken 18">
            <a:extLst>
              <a:ext uri="{FF2B5EF4-FFF2-40B4-BE49-F238E27FC236}">
                <a16:creationId xmlns:a16="http://schemas.microsoft.com/office/drawing/2014/main" id="{525DDC1B-300B-40F0-A980-4892CDAEA9AF}"/>
              </a:ext>
            </a:extLst>
          </p:cNvPr>
          <p:cNvSpPr/>
          <p:nvPr/>
        </p:nvSpPr>
        <p:spPr>
          <a:xfrm>
            <a:off x="6935079" y="2456055"/>
            <a:ext cx="495879" cy="139693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100" dirty="0"/>
              <a:t>Care</a:t>
            </a:r>
          </a:p>
        </p:txBody>
      </p:sp>
      <p:sp>
        <p:nvSpPr>
          <p:cNvPr id="20" name="Rechteck: abgerundete Ecken 19">
            <a:extLst>
              <a:ext uri="{FF2B5EF4-FFF2-40B4-BE49-F238E27FC236}">
                <a16:creationId xmlns:a16="http://schemas.microsoft.com/office/drawing/2014/main" id="{90F814C4-B9AD-4390-BF2D-CB5CF9057C0D}"/>
              </a:ext>
            </a:extLst>
          </p:cNvPr>
          <p:cNvSpPr/>
          <p:nvPr/>
        </p:nvSpPr>
        <p:spPr>
          <a:xfrm>
            <a:off x="6294198" y="4844376"/>
            <a:ext cx="559199" cy="19685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050" dirty="0"/>
              <a:t>Triage</a:t>
            </a:r>
          </a:p>
        </p:txBody>
      </p:sp>
      <p:sp>
        <p:nvSpPr>
          <p:cNvPr id="21" name="Rechteck: abgerundete Ecken 20">
            <a:extLst>
              <a:ext uri="{FF2B5EF4-FFF2-40B4-BE49-F238E27FC236}">
                <a16:creationId xmlns:a16="http://schemas.microsoft.com/office/drawing/2014/main" id="{ADBB7432-1980-45B0-9C11-BEDE631401BD}"/>
              </a:ext>
            </a:extLst>
          </p:cNvPr>
          <p:cNvSpPr/>
          <p:nvPr/>
        </p:nvSpPr>
        <p:spPr>
          <a:xfrm>
            <a:off x="6730068" y="3521884"/>
            <a:ext cx="802216" cy="17301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100" dirty="0"/>
              <a:t>Helppoint</a:t>
            </a:r>
          </a:p>
        </p:txBody>
      </p:sp>
      <p:sp>
        <p:nvSpPr>
          <p:cNvPr id="22" name="Rechteck: abgerundete Ecken 21">
            <a:extLst>
              <a:ext uri="{FF2B5EF4-FFF2-40B4-BE49-F238E27FC236}">
                <a16:creationId xmlns:a16="http://schemas.microsoft.com/office/drawing/2014/main" id="{943B5798-EA9B-4F22-B576-070B3E7941FA}"/>
              </a:ext>
            </a:extLst>
          </p:cNvPr>
          <p:cNvSpPr/>
          <p:nvPr/>
        </p:nvSpPr>
        <p:spPr>
          <a:xfrm>
            <a:off x="5444477" y="6025264"/>
            <a:ext cx="1227255" cy="15192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100" dirty="0"/>
              <a:t>Ganzkörperzähler</a:t>
            </a:r>
          </a:p>
        </p:txBody>
      </p:sp>
      <p:sp>
        <p:nvSpPr>
          <p:cNvPr id="23" name="Rechteck: abgerundete Ecken 22">
            <a:extLst>
              <a:ext uri="{FF2B5EF4-FFF2-40B4-BE49-F238E27FC236}">
                <a16:creationId xmlns:a16="http://schemas.microsoft.com/office/drawing/2014/main" id="{55CFD352-8DC3-4FEA-8435-20F8D2ABF062}"/>
              </a:ext>
            </a:extLst>
          </p:cNvPr>
          <p:cNvSpPr/>
          <p:nvPr/>
        </p:nvSpPr>
        <p:spPr>
          <a:xfrm>
            <a:off x="6733460" y="6022315"/>
            <a:ext cx="1473200" cy="15192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100" dirty="0"/>
              <a:t>Schilddrüsenmessung</a:t>
            </a:r>
          </a:p>
        </p:txBody>
      </p:sp>
      <p:sp>
        <p:nvSpPr>
          <p:cNvPr id="30" name="Rechteck: abgerundete Ecken 29">
            <a:extLst>
              <a:ext uri="{FF2B5EF4-FFF2-40B4-BE49-F238E27FC236}">
                <a16:creationId xmlns:a16="http://schemas.microsoft.com/office/drawing/2014/main" id="{7B4A8EF9-BA2C-487D-893C-E43E906A9D7D}"/>
              </a:ext>
            </a:extLst>
          </p:cNvPr>
          <p:cNvSpPr/>
          <p:nvPr/>
        </p:nvSpPr>
        <p:spPr>
          <a:xfrm>
            <a:off x="8694365" y="5778936"/>
            <a:ext cx="1070644" cy="188384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100" dirty="0"/>
              <a:t>KP</a:t>
            </a:r>
          </a:p>
        </p:txBody>
      </p:sp>
      <p:sp>
        <p:nvSpPr>
          <p:cNvPr id="31" name="Rechteck: abgerundete Ecken 30">
            <a:extLst>
              <a:ext uri="{FF2B5EF4-FFF2-40B4-BE49-F238E27FC236}">
                <a16:creationId xmlns:a16="http://schemas.microsoft.com/office/drawing/2014/main" id="{C0E3B0E8-F0BB-44B6-94F5-A98A3C19A5D4}"/>
              </a:ext>
            </a:extLst>
          </p:cNvPr>
          <p:cNvSpPr/>
          <p:nvPr/>
        </p:nvSpPr>
        <p:spPr>
          <a:xfrm>
            <a:off x="5886133" y="189133"/>
            <a:ext cx="978472" cy="272650"/>
          </a:xfrm>
          <a:prstGeom prst="roundRect">
            <a:avLst/>
          </a:prstGeom>
          <a:solidFill>
            <a:srgbClr val="7030A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100" dirty="0"/>
              <a:t>Parkplätze</a:t>
            </a:r>
          </a:p>
        </p:txBody>
      </p:sp>
      <p:sp>
        <p:nvSpPr>
          <p:cNvPr id="32" name="Rechteck: abgerundete Ecken 31">
            <a:extLst>
              <a:ext uri="{FF2B5EF4-FFF2-40B4-BE49-F238E27FC236}">
                <a16:creationId xmlns:a16="http://schemas.microsoft.com/office/drawing/2014/main" id="{C7D0EF1C-4309-4350-876B-D840BA2F929F}"/>
              </a:ext>
            </a:extLst>
          </p:cNvPr>
          <p:cNvSpPr/>
          <p:nvPr/>
        </p:nvSpPr>
        <p:spPr>
          <a:xfrm>
            <a:off x="4810751" y="179206"/>
            <a:ext cx="978472" cy="272651"/>
          </a:xfrm>
          <a:prstGeom prst="roundRect">
            <a:avLst/>
          </a:prstGeom>
          <a:solidFill>
            <a:srgbClr val="7030A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100" dirty="0"/>
              <a:t>ÖV</a:t>
            </a:r>
          </a:p>
        </p:txBody>
      </p:sp>
      <p:sp>
        <p:nvSpPr>
          <p:cNvPr id="26" name="Rechteck: abgerundete Ecken 25">
            <a:extLst>
              <a:ext uri="{FF2B5EF4-FFF2-40B4-BE49-F238E27FC236}">
                <a16:creationId xmlns:a16="http://schemas.microsoft.com/office/drawing/2014/main" id="{80F58877-A785-4A3C-B7D2-1DC05CBAC256}"/>
              </a:ext>
            </a:extLst>
          </p:cNvPr>
          <p:cNvSpPr/>
          <p:nvPr/>
        </p:nvSpPr>
        <p:spPr>
          <a:xfrm>
            <a:off x="6864969" y="5052220"/>
            <a:ext cx="684287" cy="1396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100" dirty="0"/>
              <a:t>Modul 4</a:t>
            </a:r>
          </a:p>
        </p:txBody>
      </p:sp>
      <p:sp>
        <p:nvSpPr>
          <p:cNvPr id="27" name="Rechteck: abgerundete Ecken 26">
            <a:extLst>
              <a:ext uri="{FF2B5EF4-FFF2-40B4-BE49-F238E27FC236}">
                <a16:creationId xmlns:a16="http://schemas.microsoft.com/office/drawing/2014/main" id="{9BFC1EFD-A52D-4EF1-ABC9-A9B5D5107314}"/>
              </a:ext>
            </a:extLst>
          </p:cNvPr>
          <p:cNvSpPr/>
          <p:nvPr/>
        </p:nvSpPr>
        <p:spPr>
          <a:xfrm>
            <a:off x="6210830" y="5836262"/>
            <a:ext cx="684287" cy="1396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100" dirty="0"/>
              <a:t>Modul 3</a:t>
            </a:r>
          </a:p>
        </p:txBody>
      </p:sp>
      <p:sp>
        <p:nvSpPr>
          <p:cNvPr id="28" name="Rechteck: abgerundete Ecken 27">
            <a:extLst>
              <a:ext uri="{FF2B5EF4-FFF2-40B4-BE49-F238E27FC236}">
                <a16:creationId xmlns:a16="http://schemas.microsoft.com/office/drawing/2014/main" id="{E442A410-EFAA-4CD7-9477-361B230D15D5}"/>
              </a:ext>
            </a:extLst>
          </p:cNvPr>
          <p:cNvSpPr/>
          <p:nvPr/>
        </p:nvSpPr>
        <p:spPr>
          <a:xfrm>
            <a:off x="2994680" y="1099980"/>
            <a:ext cx="986295" cy="791341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100" dirty="0"/>
              <a:t>Warteraum</a:t>
            </a:r>
          </a:p>
        </p:txBody>
      </p:sp>
      <p:sp>
        <p:nvSpPr>
          <p:cNvPr id="33" name="Rechteck: abgerundete Ecken 32">
            <a:extLst>
              <a:ext uri="{FF2B5EF4-FFF2-40B4-BE49-F238E27FC236}">
                <a16:creationId xmlns:a16="http://schemas.microsoft.com/office/drawing/2014/main" id="{0C9683AB-4F7A-4A93-B172-6FC5386FBC04}"/>
              </a:ext>
            </a:extLst>
          </p:cNvPr>
          <p:cNvSpPr/>
          <p:nvPr/>
        </p:nvSpPr>
        <p:spPr>
          <a:xfrm>
            <a:off x="3683000" y="5520387"/>
            <a:ext cx="880863" cy="139693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100" dirty="0"/>
              <a:t>Warteraum</a:t>
            </a:r>
          </a:p>
        </p:txBody>
      </p:sp>
      <p:sp>
        <p:nvSpPr>
          <p:cNvPr id="34" name="Rechteck: abgerundete Ecken 33">
            <a:extLst>
              <a:ext uri="{FF2B5EF4-FFF2-40B4-BE49-F238E27FC236}">
                <a16:creationId xmlns:a16="http://schemas.microsoft.com/office/drawing/2014/main" id="{CD62C024-235E-4C68-9693-4CD80419D647}"/>
              </a:ext>
            </a:extLst>
          </p:cNvPr>
          <p:cNvSpPr/>
          <p:nvPr/>
        </p:nvSpPr>
        <p:spPr>
          <a:xfrm>
            <a:off x="5623683" y="5647132"/>
            <a:ext cx="880863" cy="139693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100" dirty="0"/>
              <a:t>Warteraum</a:t>
            </a:r>
          </a:p>
        </p:txBody>
      </p:sp>
      <p:cxnSp>
        <p:nvCxnSpPr>
          <p:cNvPr id="3" name="Gerade Verbindung mit Pfeil 2">
            <a:extLst>
              <a:ext uri="{FF2B5EF4-FFF2-40B4-BE49-F238E27FC236}">
                <a16:creationId xmlns:a16="http://schemas.microsoft.com/office/drawing/2014/main" id="{8E67DAD8-CA38-4D0C-9088-E8D3192816F9}"/>
              </a:ext>
            </a:extLst>
          </p:cNvPr>
          <p:cNvCxnSpPr>
            <a:cxnSpLocks/>
          </p:cNvCxnSpPr>
          <p:nvPr/>
        </p:nvCxnSpPr>
        <p:spPr>
          <a:xfrm flipH="1">
            <a:off x="3980975" y="581891"/>
            <a:ext cx="1808248" cy="79383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CD61ABF6-0DA0-48D1-81D8-43AD60510B4F}"/>
              </a:ext>
            </a:extLst>
          </p:cNvPr>
          <p:cNvCxnSpPr>
            <a:cxnSpLocks/>
            <a:stCxn id="53" idx="2"/>
          </p:cNvCxnSpPr>
          <p:nvPr/>
        </p:nvCxnSpPr>
        <p:spPr>
          <a:xfrm>
            <a:off x="5196743" y="2832987"/>
            <a:ext cx="323525" cy="254244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hteck: abgerundete Ecken 50">
            <a:extLst>
              <a:ext uri="{FF2B5EF4-FFF2-40B4-BE49-F238E27FC236}">
                <a16:creationId xmlns:a16="http://schemas.microsoft.com/office/drawing/2014/main" id="{4BB3DC57-27A4-4B8D-A966-B1B3B4CF0693}"/>
              </a:ext>
            </a:extLst>
          </p:cNvPr>
          <p:cNvSpPr/>
          <p:nvPr/>
        </p:nvSpPr>
        <p:spPr>
          <a:xfrm>
            <a:off x="4752956" y="2427001"/>
            <a:ext cx="877150" cy="205096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100" dirty="0"/>
              <a:t>Warteraum</a:t>
            </a:r>
          </a:p>
        </p:txBody>
      </p:sp>
      <p:sp>
        <p:nvSpPr>
          <p:cNvPr id="52" name="Rechteck: abgerundete Ecken 51">
            <a:extLst>
              <a:ext uri="{FF2B5EF4-FFF2-40B4-BE49-F238E27FC236}">
                <a16:creationId xmlns:a16="http://schemas.microsoft.com/office/drawing/2014/main" id="{534984A0-740B-4E4D-9808-C3DCB879BCA5}"/>
              </a:ext>
            </a:extLst>
          </p:cNvPr>
          <p:cNvSpPr/>
          <p:nvPr/>
        </p:nvSpPr>
        <p:spPr>
          <a:xfrm>
            <a:off x="3795790" y="2675232"/>
            <a:ext cx="877150" cy="157755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100" dirty="0"/>
              <a:t>Erfassung</a:t>
            </a:r>
          </a:p>
        </p:txBody>
      </p:sp>
      <p:sp>
        <p:nvSpPr>
          <p:cNvPr id="53" name="Rechteck: abgerundete Ecken 52">
            <a:extLst>
              <a:ext uri="{FF2B5EF4-FFF2-40B4-BE49-F238E27FC236}">
                <a16:creationId xmlns:a16="http://schemas.microsoft.com/office/drawing/2014/main" id="{A27BC91D-8A2B-4499-807E-2EE5DA1A8410}"/>
              </a:ext>
            </a:extLst>
          </p:cNvPr>
          <p:cNvSpPr/>
          <p:nvPr/>
        </p:nvSpPr>
        <p:spPr>
          <a:xfrm>
            <a:off x="4758168" y="2681406"/>
            <a:ext cx="877150" cy="151581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100" dirty="0"/>
              <a:t>Erfassung</a:t>
            </a:r>
          </a:p>
        </p:txBody>
      </p:sp>
      <p:cxnSp>
        <p:nvCxnSpPr>
          <p:cNvPr id="54" name="Gerade Verbindung mit Pfeil 53">
            <a:extLst>
              <a:ext uri="{FF2B5EF4-FFF2-40B4-BE49-F238E27FC236}">
                <a16:creationId xmlns:a16="http://schemas.microsoft.com/office/drawing/2014/main" id="{6F7FB713-9C4C-4EBA-B4D9-088298743CDE}"/>
              </a:ext>
            </a:extLst>
          </p:cNvPr>
          <p:cNvCxnSpPr>
            <a:cxnSpLocks/>
            <a:endCxn id="10" idx="0"/>
          </p:cNvCxnSpPr>
          <p:nvPr/>
        </p:nvCxnSpPr>
        <p:spPr>
          <a:xfrm flipH="1">
            <a:off x="4234365" y="1875054"/>
            <a:ext cx="329498" cy="55194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erade Verbindung mit Pfeil 56">
            <a:extLst>
              <a:ext uri="{FF2B5EF4-FFF2-40B4-BE49-F238E27FC236}">
                <a16:creationId xmlns:a16="http://schemas.microsoft.com/office/drawing/2014/main" id="{AC0161DB-9C75-4B49-9347-57994ACEA275}"/>
              </a:ext>
            </a:extLst>
          </p:cNvPr>
          <p:cNvCxnSpPr>
            <a:cxnSpLocks/>
            <a:endCxn id="51" idx="0"/>
          </p:cNvCxnSpPr>
          <p:nvPr/>
        </p:nvCxnSpPr>
        <p:spPr>
          <a:xfrm>
            <a:off x="4577287" y="1871479"/>
            <a:ext cx="614244" cy="55552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Gerade Verbindung mit Pfeil 63">
            <a:extLst>
              <a:ext uri="{FF2B5EF4-FFF2-40B4-BE49-F238E27FC236}">
                <a16:creationId xmlns:a16="http://schemas.microsoft.com/office/drawing/2014/main" id="{EC19E73C-C199-4A1A-8B1B-012B26E3379F}"/>
              </a:ext>
            </a:extLst>
          </p:cNvPr>
          <p:cNvCxnSpPr>
            <a:cxnSpLocks/>
          </p:cNvCxnSpPr>
          <p:nvPr/>
        </p:nvCxnSpPr>
        <p:spPr>
          <a:xfrm flipV="1">
            <a:off x="5520268" y="5354855"/>
            <a:ext cx="975535" cy="25963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Gerade Verbindung mit Pfeil 66">
            <a:extLst>
              <a:ext uri="{FF2B5EF4-FFF2-40B4-BE49-F238E27FC236}">
                <a16:creationId xmlns:a16="http://schemas.microsoft.com/office/drawing/2014/main" id="{B744FD5B-2826-414C-A3A1-F0389E590A63}"/>
              </a:ext>
            </a:extLst>
          </p:cNvPr>
          <p:cNvCxnSpPr>
            <a:cxnSpLocks/>
            <a:endCxn id="34" idx="0"/>
          </p:cNvCxnSpPr>
          <p:nvPr/>
        </p:nvCxnSpPr>
        <p:spPr>
          <a:xfrm>
            <a:off x="5520268" y="5389788"/>
            <a:ext cx="543847" cy="257344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hteck: abgerundete Ecken 70">
            <a:extLst>
              <a:ext uri="{FF2B5EF4-FFF2-40B4-BE49-F238E27FC236}">
                <a16:creationId xmlns:a16="http://schemas.microsoft.com/office/drawing/2014/main" id="{D5E2B4E4-12AC-4790-99F0-886532999E77}"/>
              </a:ext>
            </a:extLst>
          </p:cNvPr>
          <p:cNvSpPr/>
          <p:nvPr/>
        </p:nvSpPr>
        <p:spPr>
          <a:xfrm>
            <a:off x="6689574" y="4218828"/>
            <a:ext cx="877150" cy="205096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100" dirty="0"/>
              <a:t>Warteraum</a:t>
            </a:r>
          </a:p>
        </p:txBody>
      </p:sp>
      <p:cxnSp>
        <p:nvCxnSpPr>
          <p:cNvPr id="72" name="Gerade Verbindung mit Pfeil 71">
            <a:extLst>
              <a:ext uri="{FF2B5EF4-FFF2-40B4-BE49-F238E27FC236}">
                <a16:creationId xmlns:a16="http://schemas.microsoft.com/office/drawing/2014/main" id="{E6B7D7FA-2D23-46CD-BCC5-E8044B33256D}"/>
              </a:ext>
            </a:extLst>
          </p:cNvPr>
          <p:cNvCxnSpPr>
            <a:cxnSpLocks/>
          </p:cNvCxnSpPr>
          <p:nvPr/>
        </p:nvCxnSpPr>
        <p:spPr>
          <a:xfrm>
            <a:off x="6539492" y="1864059"/>
            <a:ext cx="1874176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Gerade Verbindung mit Pfeil 73">
            <a:extLst>
              <a:ext uri="{FF2B5EF4-FFF2-40B4-BE49-F238E27FC236}">
                <a16:creationId xmlns:a16="http://schemas.microsoft.com/office/drawing/2014/main" id="{6D58F2AA-2EE4-411B-9D5A-83CF889C5551}"/>
              </a:ext>
            </a:extLst>
          </p:cNvPr>
          <p:cNvCxnSpPr>
            <a:cxnSpLocks/>
          </p:cNvCxnSpPr>
          <p:nvPr/>
        </p:nvCxnSpPr>
        <p:spPr>
          <a:xfrm>
            <a:off x="8413668" y="1933332"/>
            <a:ext cx="0" cy="594769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Gerade Verbindung mit Pfeil 75">
            <a:extLst>
              <a:ext uri="{FF2B5EF4-FFF2-40B4-BE49-F238E27FC236}">
                <a16:creationId xmlns:a16="http://schemas.microsoft.com/office/drawing/2014/main" id="{AA98666E-0328-474D-BAE0-0E0BD0EFE3B9}"/>
              </a:ext>
            </a:extLst>
          </p:cNvPr>
          <p:cNvCxnSpPr>
            <a:cxnSpLocks/>
          </p:cNvCxnSpPr>
          <p:nvPr/>
        </p:nvCxnSpPr>
        <p:spPr>
          <a:xfrm>
            <a:off x="8406715" y="3634096"/>
            <a:ext cx="1420116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Gerade Verbindung mit Pfeil 84">
            <a:extLst>
              <a:ext uri="{FF2B5EF4-FFF2-40B4-BE49-F238E27FC236}">
                <a16:creationId xmlns:a16="http://schemas.microsoft.com/office/drawing/2014/main" id="{A2BB4F98-5C40-4400-9DF4-CE09DD72C93C}"/>
              </a:ext>
            </a:extLst>
          </p:cNvPr>
          <p:cNvCxnSpPr>
            <a:cxnSpLocks/>
          </p:cNvCxnSpPr>
          <p:nvPr/>
        </p:nvCxnSpPr>
        <p:spPr>
          <a:xfrm flipV="1">
            <a:off x="6520809" y="5068576"/>
            <a:ext cx="5481" cy="32063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Gerade Verbindung mit Pfeil 90">
            <a:extLst>
              <a:ext uri="{FF2B5EF4-FFF2-40B4-BE49-F238E27FC236}">
                <a16:creationId xmlns:a16="http://schemas.microsoft.com/office/drawing/2014/main" id="{01D3D398-0962-427F-9B14-F210C521E0FC}"/>
              </a:ext>
            </a:extLst>
          </p:cNvPr>
          <p:cNvCxnSpPr>
            <a:cxnSpLocks/>
          </p:cNvCxnSpPr>
          <p:nvPr/>
        </p:nvCxnSpPr>
        <p:spPr>
          <a:xfrm flipV="1">
            <a:off x="6674596" y="5068576"/>
            <a:ext cx="0" cy="76204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Gerade Verbindung mit Pfeil 109">
            <a:extLst>
              <a:ext uri="{FF2B5EF4-FFF2-40B4-BE49-F238E27FC236}">
                <a16:creationId xmlns:a16="http://schemas.microsoft.com/office/drawing/2014/main" id="{0F33DEA6-F2F7-4D53-8C3A-3C13A2797536}"/>
              </a:ext>
            </a:extLst>
          </p:cNvPr>
          <p:cNvCxnSpPr>
            <a:cxnSpLocks/>
          </p:cNvCxnSpPr>
          <p:nvPr/>
        </p:nvCxnSpPr>
        <p:spPr>
          <a:xfrm flipH="1" flipV="1">
            <a:off x="9826831" y="1365662"/>
            <a:ext cx="6533" cy="2268434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Gerade Verbindung mit Pfeil 112">
            <a:extLst>
              <a:ext uri="{FF2B5EF4-FFF2-40B4-BE49-F238E27FC236}">
                <a16:creationId xmlns:a16="http://schemas.microsoft.com/office/drawing/2014/main" id="{ACCAD482-66BF-4C17-9459-569F238B57A1}"/>
              </a:ext>
            </a:extLst>
          </p:cNvPr>
          <p:cNvCxnSpPr>
            <a:cxnSpLocks/>
          </p:cNvCxnSpPr>
          <p:nvPr/>
        </p:nvCxnSpPr>
        <p:spPr>
          <a:xfrm flipH="1" flipV="1">
            <a:off x="5865107" y="487746"/>
            <a:ext cx="3951568" cy="877916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Rechteck: abgerundete Ecken 114">
            <a:extLst>
              <a:ext uri="{FF2B5EF4-FFF2-40B4-BE49-F238E27FC236}">
                <a16:creationId xmlns:a16="http://schemas.microsoft.com/office/drawing/2014/main" id="{9A027AFF-23B0-429F-81CD-39C04DA0F69D}"/>
              </a:ext>
            </a:extLst>
          </p:cNvPr>
          <p:cNvSpPr/>
          <p:nvPr/>
        </p:nvSpPr>
        <p:spPr>
          <a:xfrm>
            <a:off x="3147588" y="5949299"/>
            <a:ext cx="880862" cy="15192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100" dirty="0"/>
              <a:t>Duschen M</a:t>
            </a:r>
          </a:p>
        </p:txBody>
      </p:sp>
      <p:sp>
        <p:nvSpPr>
          <p:cNvPr id="116" name="Rechteck: abgerundete Ecken 115">
            <a:extLst>
              <a:ext uri="{FF2B5EF4-FFF2-40B4-BE49-F238E27FC236}">
                <a16:creationId xmlns:a16="http://schemas.microsoft.com/office/drawing/2014/main" id="{6FB285D8-2727-434E-9A6E-0A7E719FC6E7}"/>
              </a:ext>
            </a:extLst>
          </p:cNvPr>
          <p:cNvSpPr/>
          <p:nvPr/>
        </p:nvSpPr>
        <p:spPr>
          <a:xfrm>
            <a:off x="4115206" y="5955092"/>
            <a:ext cx="880862" cy="15192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100" dirty="0"/>
              <a:t>Duschen F</a:t>
            </a:r>
          </a:p>
        </p:txBody>
      </p:sp>
      <p:sp>
        <p:nvSpPr>
          <p:cNvPr id="117" name="Rechteck: abgerundete Ecken 116">
            <a:extLst>
              <a:ext uri="{FF2B5EF4-FFF2-40B4-BE49-F238E27FC236}">
                <a16:creationId xmlns:a16="http://schemas.microsoft.com/office/drawing/2014/main" id="{4493812A-2913-4A63-9080-C112495F0369}"/>
              </a:ext>
            </a:extLst>
          </p:cNvPr>
          <p:cNvSpPr/>
          <p:nvPr/>
        </p:nvSpPr>
        <p:spPr>
          <a:xfrm>
            <a:off x="7975093" y="2570814"/>
            <a:ext cx="877150" cy="205096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100" dirty="0"/>
              <a:t>Warteraum</a:t>
            </a:r>
          </a:p>
        </p:txBody>
      </p:sp>
      <p:sp>
        <p:nvSpPr>
          <p:cNvPr id="118" name="Rechteck: abgerundete Ecken 117">
            <a:extLst>
              <a:ext uri="{FF2B5EF4-FFF2-40B4-BE49-F238E27FC236}">
                <a16:creationId xmlns:a16="http://schemas.microsoft.com/office/drawing/2014/main" id="{4B18B1D8-A8C3-4107-B260-B09CE800F628}"/>
              </a:ext>
            </a:extLst>
          </p:cNvPr>
          <p:cNvSpPr/>
          <p:nvPr/>
        </p:nvSpPr>
        <p:spPr>
          <a:xfrm>
            <a:off x="7767701" y="2822270"/>
            <a:ext cx="1278028" cy="157755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100" dirty="0"/>
              <a:t>Austrittsgespräch</a:t>
            </a:r>
          </a:p>
        </p:txBody>
      </p:sp>
      <p:cxnSp>
        <p:nvCxnSpPr>
          <p:cNvPr id="119" name="Gerade Verbindung mit Pfeil 118">
            <a:extLst>
              <a:ext uri="{FF2B5EF4-FFF2-40B4-BE49-F238E27FC236}">
                <a16:creationId xmlns:a16="http://schemas.microsoft.com/office/drawing/2014/main" id="{D87F215F-95F5-45A3-82DF-A9A828F40459}"/>
              </a:ext>
            </a:extLst>
          </p:cNvPr>
          <p:cNvCxnSpPr>
            <a:cxnSpLocks/>
          </p:cNvCxnSpPr>
          <p:nvPr/>
        </p:nvCxnSpPr>
        <p:spPr>
          <a:xfrm>
            <a:off x="8413668" y="3020185"/>
            <a:ext cx="0" cy="594769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Gerade Verbindung mit Pfeil 120">
            <a:extLst>
              <a:ext uri="{FF2B5EF4-FFF2-40B4-BE49-F238E27FC236}">
                <a16:creationId xmlns:a16="http://schemas.microsoft.com/office/drawing/2014/main" id="{250E27FB-A42E-4ABF-8D57-40AC4D8F5682}"/>
              </a:ext>
            </a:extLst>
          </p:cNvPr>
          <p:cNvCxnSpPr>
            <a:cxnSpLocks/>
          </p:cNvCxnSpPr>
          <p:nvPr/>
        </p:nvCxnSpPr>
        <p:spPr>
          <a:xfrm flipV="1">
            <a:off x="3991131" y="1661635"/>
            <a:ext cx="231180" cy="1809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4" name="Tabelle 124">
            <a:extLst>
              <a:ext uri="{FF2B5EF4-FFF2-40B4-BE49-F238E27FC236}">
                <a16:creationId xmlns:a16="http://schemas.microsoft.com/office/drawing/2014/main" id="{4442690A-65E3-4895-9DBD-4FAC9B0911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5165263"/>
              </p:ext>
            </p:extLst>
          </p:nvPr>
        </p:nvGraphicFramePr>
        <p:xfrm>
          <a:off x="5860426" y="2610617"/>
          <a:ext cx="408590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8590">
                  <a:extLst>
                    <a:ext uri="{9D8B030D-6E8A-4147-A177-3AD203B41FA5}">
                      <a16:colId xmlns:a16="http://schemas.microsoft.com/office/drawing/2014/main" val="2028967009"/>
                    </a:ext>
                  </a:extLst>
                </a:gridCol>
              </a:tblGrid>
              <a:tr h="154381">
                <a:tc>
                  <a:txBody>
                    <a:bodyPr/>
                    <a:lstStyle/>
                    <a:p>
                      <a:endParaRPr lang="de-CH" sz="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0852058"/>
                  </a:ext>
                </a:extLst>
              </a:tr>
              <a:tr h="154381">
                <a:tc>
                  <a:txBody>
                    <a:bodyPr/>
                    <a:lstStyle/>
                    <a:p>
                      <a:endParaRPr lang="de-CH" sz="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4553855"/>
                  </a:ext>
                </a:extLst>
              </a:tr>
              <a:tr h="154381">
                <a:tc>
                  <a:txBody>
                    <a:bodyPr/>
                    <a:lstStyle/>
                    <a:p>
                      <a:endParaRPr lang="de-CH" sz="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3275561"/>
                  </a:ext>
                </a:extLst>
              </a:tr>
              <a:tr h="154381">
                <a:tc>
                  <a:txBody>
                    <a:bodyPr/>
                    <a:lstStyle/>
                    <a:p>
                      <a:endParaRPr lang="de-CH" sz="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723292"/>
                  </a:ext>
                </a:extLst>
              </a:tr>
              <a:tr h="154381">
                <a:tc>
                  <a:txBody>
                    <a:bodyPr/>
                    <a:lstStyle/>
                    <a:p>
                      <a:endParaRPr lang="de-CH" sz="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50120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de-CH" sz="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7211140"/>
                  </a:ext>
                </a:extLst>
              </a:tr>
            </a:tbl>
          </a:graphicData>
        </a:graphic>
      </p:graphicFrame>
      <p:sp>
        <p:nvSpPr>
          <p:cNvPr id="18" name="Rechteck: abgerundete Ecken 17">
            <a:extLst>
              <a:ext uri="{FF2B5EF4-FFF2-40B4-BE49-F238E27FC236}">
                <a16:creationId xmlns:a16="http://schemas.microsoft.com/office/drawing/2014/main" id="{176BA4C7-3D9F-4A91-90F2-541B149ACC0B}"/>
              </a:ext>
            </a:extLst>
          </p:cNvPr>
          <p:cNvSpPr/>
          <p:nvPr/>
        </p:nvSpPr>
        <p:spPr>
          <a:xfrm>
            <a:off x="5861193" y="2435224"/>
            <a:ext cx="455576" cy="12912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100" dirty="0"/>
              <a:t>LNA</a:t>
            </a:r>
          </a:p>
        </p:txBody>
      </p:sp>
      <p:graphicFrame>
        <p:nvGraphicFramePr>
          <p:cNvPr id="126" name="Tabelle 124">
            <a:extLst>
              <a:ext uri="{FF2B5EF4-FFF2-40B4-BE49-F238E27FC236}">
                <a16:creationId xmlns:a16="http://schemas.microsoft.com/office/drawing/2014/main" id="{ADF34ACC-B64E-4A2B-8B14-F892793A6B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9715136"/>
              </p:ext>
            </p:extLst>
          </p:nvPr>
        </p:nvGraphicFramePr>
        <p:xfrm>
          <a:off x="5853809" y="4186451"/>
          <a:ext cx="408590" cy="594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8590">
                  <a:extLst>
                    <a:ext uri="{9D8B030D-6E8A-4147-A177-3AD203B41FA5}">
                      <a16:colId xmlns:a16="http://schemas.microsoft.com/office/drawing/2014/main" val="2028967009"/>
                    </a:ext>
                  </a:extLst>
                </a:gridCol>
              </a:tblGrid>
              <a:tr h="154381">
                <a:tc>
                  <a:txBody>
                    <a:bodyPr/>
                    <a:lstStyle/>
                    <a:p>
                      <a:endParaRPr lang="de-CH" sz="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0852058"/>
                  </a:ext>
                </a:extLst>
              </a:tr>
              <a:tr h="154381">
                <a:tc>
                  <a:txBody>
                    <a:bodyPr/>
                    <a:lstStyle/>
                    <a:p>
                      <a:endParaRPr lang="de-CH" sz="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4553855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de-CH" sz="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3275561"/>
                  </a:ext>
                </a:extLst>
              </a:tr>
            </a:tbl>
          </a:graphicData>
        </a:graphic>
      </p:graphicFrame>
      <p:sp>
        <p:nvSpPr>
          <p:cNvPr id="17" name="Rechteck: abgerundete Ecken 16">
            <a:extLst>
              <a:ext uri="{FF2B5EF4-FFF2-40B4-BE49-F238E27FC236}">
                <a16:creationId xmlns:a16="http://schemas.microsoft.com/office/drawing/2014/main" id="{D0AFD464-DFCB-4761-8D7B-0F9A35CFAD7B}"/>
              </a:ext>
            </a:extLst>
          </p:cNvPr>
          <p:cNvSpPr/>
          <p:nvPr/>
        </p:nvSpPr>
        <p:spPr>
          <a:xfrm>
            <a:off x="5846046" y="4007624"/>
            <a:ext cx="455577" cy="139693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100" dirty="0"/>
              <a:t>SSE</a:t>
            </a:r>
          </a:p>
        </p:txBody>
      </p:sp>
      <p:graphicFrame>
        <p:nvGraphicFramePr>
          <p:cNvPr id="127" name="Tabelle 124">
            <a:extLst>
              <a:ext uri="{FF2B5EF4-FFF2-40B4-BE49-F238E27FC236}">
                <a16:creationId xmlns:a16="http://schemas.microsoft.com/office/drawing/2014/main" id="{D91B66A5-4D01-40B9-8387-8A6349B915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7993245"/>
              </p:ext>
            </p:extLst>
          </p:nvPr>
        </p:nvGraphicFramePr>
        <p:xfrm>
          <a:off x="6999468" y="2653478"/>
          <a:ext cx="408590" cy="594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8590">
                  <a:extLst>
                    <a:ext uri="{9D8B030D-6E8A-4147-A177-3AD203B41FA5}">
                      <a16:colId xmlns:a16="http://schemas.microsoft.com/office/drawing/2014/main" val="2028967009"/>
                    </a:ext>
                  </a:extLst>
                </a:gridCol>
              </a:tblGrid>
              <a:tr h="154381">
                <a:tc>
                  <a:txBody>
                    <a:bodyPr/>
                    <a:lstStyle/>
                    <a:p>
                      <a:endParaRPr lang="de-CH" sz="7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0852058"/>
                  </a:ext>
                </a:extLst>
              </a:tr>
              <a:tr h="154381">
                <a:tc>
                  <a:txBody>
                    <a:bodyPr/>
                    <a:lstStyle/>
                    <a:p>
                      <a:endParaRPr lang="de-CH" sz="7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4553855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de-CH" sz="7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3275561"/>
                  </a:ext>
                </a:extLst>
              </a:tr>
            </a:tbl>
          </a:graphicData>
        </a:graphic>
      </p:graphicFrame>
      <p:cxnSp>
        <p:nvCxnSpPr>
          <p:cNvPr id="1024" name="Gerader Verbinder 1023">
            <a:extLst>
              <a:ext uri="{FF2B5EF4-FFF2-40B4-BE49-F238E27FC236}">
                <a16:creationId xmlns:a16="http://schemas.microsoft.com/office/drawing/2014/main" id="{B9329191-FC76-499C-90D3-E336E3430E95}"/>
              </a:ext>
            </a:extLst>
          </p:cNvPr>
          <p:cNvCxnSpPr>
            <a:cxnSpLocks/>
          </p:cNvCxnSpPr>
          <p:nvPr/>
        </p:nvCxnSpPr>
        <p:spPr>
          <a:xfrm flipH="1">
            <a:off x="5678962" y="1957084"/>
            <a:ext cx="11920" cy="3281123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Gerader Verbinder 131">
            <a:extLst>
              <a:ext uri="{FF2B5EF4-FFF2-40B4-BE49-F238E27FC236}">
                <a16:creationId xmlns:a16="http://schemas.microsoft.com/office/drawing/2014/main" id="{FFFBD1F4-4084-4519-8164-58B3CF7739C6}"/>
              </a:ext>
            </a:extLst>
          </p:cNvPr>
          <p:cNvCxnSpPr>
            <a:cxnSpLocks/>
          </p:cNvCxnSpPr>
          <p:nvPr/>
        </p:nvCxnSpPr>
        <p:spPr>
          <a:xfrm flipH="1">
            <a:off x="7581700" y="1957051"/>
            <a:ext cx="11920" cy="3281123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Gerade Verbindung mit Pfeil 143">
            <a:extLst>
              <a:ext uri="{FF2B5EF4-FFF2-40B4-BE49-F238E27FC236}">
                <a16:creationId xmlns:a16="http://schemas.microsoft.com/office/drawing/2014/main" id="{BB20B3E2-8A32-4E4E-88CD-48EC7294208F}"/>
              </a:ext>
            </a:extLst>
          </p:cNvPr>
          <p:cNvCxnSpPr>
            <a:cxnSpLocks/>
          </p:cNvCxnSpPr>
          <p:nvPr/>
        </p:nvCxnSpPr>
        <p:spPr>
          <a:xfrm flipH="1">
            <a:off x="3980975" y="509550"/>
            <a:ext cx="1811217" cy="75789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Gerade Verbindung mit Pfeil 144">
            <a:extLst>
              <a:ext uri="{FF2B5EF4-FFF2-40B4-BE49-F238E27FC236}">
                <a16:creationId xmlns:a16="http://schemas.microsoft.com/office/drawing/2014/main" id="{1D94FFDF-01CA-4758-AAA7-0F9FE7FC3C1C}"/>
              </a:ext>
            </a:extLst>
          </p:cNvPr>
          <p:cNvCxnSpPr>
            <a:cxnSpLocks/>
          </p:cNvCxnSpPr>
          <p:nvPr/>
        </p:nvCxnSpPr>
        <p:spPr>
          <a:xfrm flipV="1">
            <a:off x="3995087" y="1772469"/>
            <a:ext cx="231180" cy="180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5" name="Rechteck 1044">
            <a:extLst>
              <a:ext uri="{FF2B5EF4-FFF2-40B4-BE49-F238E27FC236}">
                <a16:creationId xmlns:a16="http://schemas.microsoft.com/office/drawing/2014/main" id="{65ADAE66-485C-4385-9A57-45AADA56E41E}"/>
              </a:ext>
            </a:extLst>
          </p:cNvPr>
          <p:cNvSpPr/>
          <p:nvPr/>
        </p:nvSpPr>
        <p:spPr>
          <a:xfrm>
            <a:off x="8406715" y="5506485"/>
            <a:ext cx="1675964" cy="1246888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cxnSp>
        <p:nvCxnSpPr>
          <p:cNvPr id="153" name="Gerade Verbindung mit Pfeil 152">
            <a:extLst>
              <a:ext uri="{FF2B5EF4-FFF2-40B4-BE49-F238E27FC236}">
                <a16:creationId xmlns:a16="http://schemas.microsoft.com/office/drawing/2014/main" id="{99D91442-2956-469F-89A4-9F4EEDB2F732}"/>
              </a:ext>
            </a:extLst>
          </p:cNvPr>
          <p:cNvCxnSpPr>
            <a:cxnSpLocks/>
          </p:cNvCxnSpPr>
          <p:nvPr/>
        </p:nvCxnSpPr>
        <p:spPr>
          <a:xfrm flipH="1" flipV="1">
            <a:off x="6547341" y="1933332"/>
            <a:ext cx="5632" cy="2911045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Gerade Verbindung mit Pfeil 154">
            <a:extLst>
              <a:ext uri="{FF2B5EF4-FFF2-40B4-BE49-F238E27FC236}">
                <a16:creationId xmlns:a16="http://schemas.microsoft.com/office/drawing/2014/main" id="{8703FCD1-70DA-4AB6-AD0E-FA13F0295F1A}"/>
              </a:ext>
            </a:extLst>
          </p:cNvPr>
          <p:cNvCxnSpPr>
            <a:cxnSpLocks/>
          </p:cNvCxnSpPr>
          <p:nvPr/>
        </p:nvCxnSpPr>
        <p:spPr>
          <a:xfrm>
            <a:off x="6553920" y="3771122"/>
            <a:ext cx="429369" cy="2818"/>
          </a:xfrm>
          <a:prstGeom prst="straightConnector1">
            <a:avLst/>
          </a:prstGeom>
          <a:ln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Gerade Verbindung mit Pfeil 156">
            <a:extLst>
              <a:ext uri="{FF2B5EF4-FFF2-40B4-BE49-F238E27FC236}">
                <a16:creationId xmlns:a16="http://schemas.microsoft.com/office/drawing/2014/main" id="{77F19A8E-0BAC-4376-8262-A03451B2B306}"/>
              </a:ext>
            </a:extLst>
          </p:cNvPr>
          <p:cNvCxnSpPr>
            <a:cxnSpLocks/>
          </p:cNvCxnSpPr>
          <p:nvPr/>
        </p:nvCxnSpPr>
        <p:spPr>
          <a:xfrm>
            <a:off x="6560254" y="4524700"/>
            <a:ext cx="429369" cy="2818"/>
          </a:xfrm>
          <a:prstGeom prst="straightConnector1">
            <a:avLst/>
          </a:prstGeom>
          <a:ln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Gerade Verbindung mit Pfeil 157">
            <a:extLst>
              <a:ext uri="{FF2B5EF4-FFF2-40B4-BE49-F238E27FC236}">
                <a16:creationId xmlns:a16="http://schemas.microsoft.com/office/drawing/2014/main" id="{0BA0A6B8-AE7F-47DE-849C-FC2C8571CBCC}"/>
              </a:ext>
            </a:extLst>
          </p:cNvPr>
          <p:cNvCxnSpPr>
            <a:cxnSpLocks/>
          </p:cNvCxnSpPr>
          <p:nvPr/>
        </p:nvCxnSpPr>
        <p:spPr>
          <a:xfrm>
            <a:off x="6560254" y="2741811"/>
            <a:ext cx="429369" cy="2818"/>
          </a:xfrm>
          <a:prstGeom prst="straightConnector1">
            <a:avLst/>
          </a:prstGeom>
          <a:ln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Gerade Verbindung mit Pfeil 158">
            <a:extLst>
              <a:ext uri="{FF2B5EF4-FFF2-40B4-BE49-F238E27FC236}">
                <a16:creationId xmlns:a16="http://schemas.microsoft.com/office/drawing/2014/main" id="{C1A23F42-56E3-4B5B-87E9-EF998AE95EA1}"/>
              </a:ext>
            </a:extLst>
          </p:cNvPr>
          <p:cNvCxnSpPr>
            <a:cxnSpLocks/>
          </p:cNvCxnSpPr>
          <p:nvPr/>
        </p:nvCxnSpPr>
        <p:spPr>
          <a:xfrm flipH="1">
            <a:off x="6125183" y="4284402"/>
            <a:ext cx="422158" cy="3999"/>
          </a:xfrm>
          <a:prstGeom prst="straightConnector1">
            <a:avLst/>
          </a:prstGeom>
          <a:ln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Gerade Verbindung mit Pfeil 162">
            <a:extLst>
              <a:ext uri="{FF2B5EF4-FFF2-40B4-BE49-F238E27FC236}">
                <a16:creationId xmlns:a16="http://schemas.microsoft.com/office/drawing/2014/main" id="{85155D28-0EE5-4267-BE65-79056D005E6D}"/>
              </a:ext>
            </a:extLst>
          </p:cNvPr>
          <p:cNvCxnSpPr>
            <a:cxnSpLocks/>
          </p:cNvCxnSpPr>
          <p:nvPr/>
        </p:nvCxnSpPr>
        <p:spPr>
          <a:xfrm flipH="1">
            <a:off x="6106479" y="2937657"/>
            <a:ext cx="454606" cy="0"/>
          </a:xfrm>
          <a:prstGeom prst="straightConnector1">
            <a:avLst/>
          </a:prstGeom>
          <a:ln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Rechteck 167">
            <a:extLst>
              <a:ext uri="{FF2B5EF4-FFF2-40B4-BE49-F238E27FC236}">
                <a16:creationId xmlns:a16="http://schemas.microsoft.com/office/drawing/2014/main" id="{626A234D-34C7-4F2F-9553-FDC6C30D372B}"/>
              </a:ext>
            </a:extLst>
          </p:cNvPr>
          <p:cNvSpPr/>
          <p:nvPr/>
        </p:nvSpPr>
        <p:spPr>
          <a:xfrm>
            <a:off x="3074218" y="5351243"/>
            <a:ext cx="1989355" cy="89546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cxnSp>
        <p:nvCxnSpPr>
          <p:cNvPr id="1055" name="Gerader Verbinder 1054">
            <a:extLst>
              <a:ext uri="{FF2B5EF4-FFF2-40B4-BE49-F238E27FC236}">
                <a16:creationId xmlns:a16="http://schemas.microsoft.com/office/drawing/2014/main" id="{6DB280D6-BE9D-45F3-B50F-5567EDB51016}"/>
              </a:ext>
            </a:extLst>
          </p:cNvPr>
          <p:cNvCxnSpPr/>
          <p:nvPr/>
        </p:nvCxnSpPr>
        <p:spPr>
          <a:xfrm>
            <a:off x="3893159" y="5351243"/>
            <a:ext cx="195943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Gerader Verbinder 170">
            <a:extLst>
              <a:ext uri="{FF2B5EF4-FFF2-40B4-BE49-F238E27FC236}">
                <a16:creationId xmlns:a16="http://schemas.microsoft.com/office/drawing/2014/main" id="{41ADE560-F97B-4BD2-BB7B-9B647C045922}"/>
              </a:ext>
            </a:extLst>
          </p:cNvPr>
          <p:cNvCxnSpPr/>
          <p:nvPr/>
        </p:nvCxnSpPr>
        <p:spPr>
          <a:xfrm>
            <a:off x="4045559" y="5503643"/>
            <a:ext cx="19594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Gerader Verbinder 171">
            <a:extLst>
              <a:ext uri="{FF2B5EF4-FFF2-40B4-BE49-F238E27FC236}">
                <a16:creationId xmlns:a16="http://schemas.microsoft.com/office/drawing/2014/main" id="{C58C1799-8074-447D-90ED-D31AA77EC34A}"/>
              </a:ext>
            </a:extLst>
          </p:cNvPr>
          <p:cNvCxnSpPr>
            <a:cxnSpLocks/>
            <a:endCxn id="168" idx="3"/>
          </p:cNvCxnSpPr>
          <p:nvPr/>
        </p:nvCxnSpPr>
        <p:spPr>
          <a:xfrm>
            <a:off x="5063573" y="5566465"/>
            <a:ext cx="0" cy="23251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Gerade Verbindung mit Pfeil 95">
            <a:extLst>
              <a:ext uri="{FF2B5EF4-FFF2-40B4-BE49-F238E27FC236}">
                <a16:creationId xmlns:a16="http://schemas.microsoft.com/office/drawing/2014/main" id="{973E25B6-D625-44C4-8E8B-46B36D9EB224}"/>
              </a:ext>
            </a:extLst>
          </p:cNvPr>
          <p:cNvCxnSpPr>
            <a:cxnSpLocks/>
            <a:stCxn id="6" idx="3"/>
          </p:cNvCxnSpPr>
          <p:nvPr/>
        </p:nvCxnSpPr>
        <p:spPr>
          <a:xfrm flipV="1">
            <a:off x="4504670" y="5430127"/>
            <a:ext cx="2034822" cy="351435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Gerade Verbindung mit Pfeil 81">
            <a:extLst>
              <a:ext uri="{FF2B5EF4-FFF2-40B4-BE49-F238E27FC236}">
                <a16:creationId xmlns:a16="http://schemas.microsoft.com/office/drawing/2014/main" id="{AABA65A6-ACF7-4823-BB48-57F8436E4AEE}"/>
              </a:ext>
            </a:extLst>
          </p:cNvPr>
          <p:cNvCxnSpPr>
            <a:cxnSpLocks/>
            <a:stCxn id="6" idx="3"/>
            <a:endCxn id="34" idx="1"/>
          </p:cNvCxnSpPr>
          <p:nvPr/>
        </p:nvCxnSpPr>
        <p:spPr>
          <a:xfrm flipV="1">
            <a:off x="4504670" y="5716979"/>
            <a:ext cx="1119013" cy="64583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Gerade Verbindung mit Pfeil 40">
            <a:extLst>
              <a:ext uri="{FF2B5EF4-FFF2-40B4-BE49-F238E27FC236}">
                <a16:creationId xmlns:a16="http://schemas.microsoft.com/office/drawing/2014/main" id="{03A70922-CD9D-4E8F-884A-073362927818}"/>
              </a:ext>
            </a:extLst>
          </p:cNvPr>
          <p:cNvCxnSpPr>
            <a:cxnSpLocks/>
            <a:stCxn id="52" idx="2"/>
          </p:cNvCxnSpPr>
          <p:nvPr/>
        </p:nvCxnSpPr>
        <p:spPr>
          <a:xfrm flipH="1">
            <a:off x="3996047" y="2832987"/>
            <a:ext cx="238318" cy="261184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Gerader Verbinder 175">
            <a:extLst>
              <a:ext uri="{FF2B5EF4-FFF2-40B4-BE49-F238E27FC236}">
                <a16:creationId xmlns:a16="http://schemas.microsoft.com/office/drawing/2014/main" id="{05D4A452-8052-407E-B210-5CF139F567EC}"/>
              </a:ext>
            </a:extLst>
          </p:cNvPr>
          <p:cNvCxnSpPr/>
          <p:nvPr/>
        </p:nvCxnSpPr>
        <p:spPr>
          <a:xfrm>
            <a:off x="9173500" y="5503643"/>
            <a:ext cx="195943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Rectangle 3">
            <a:extLst>
              <a:ext uri="{FF2B5EF4-FFF2-40B4-BE49-F238E27FC236}">
                <a16:creationId xmlns:a16="http://schemas.microsoft.com/office/drawing/2014/main" id="{32DCBFFA-9258-4291-8890-ADBFDD1BB6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151" y="35335"/>
            <a:ext cx="3633849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altLang="de-DE" sz="20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Skizze </a:t>
            </a:r>
            <a:r>
              <a:rPr kumimoji="0" lang="de-CH" altLang="de-DE" sz="2000" b="1" i="0" u="sng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BsR</a:t>
            </a:r>
            <a:endParaRPr kumimoji="0" lang="de-CH" altLang="de-DE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64903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4FEC7CDA-A75C-475E-91BB-28D611124670}" vid="{9929A8DE-BDB2-415D-ADFE-DDECAC969A6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44</Words>
  <Application>Microsoft Office PowerPoint</Application>
  <PresentationFormat>Breitbild</PresentationFormat>
  <Paragraphs>34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>Bundesverwaltung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Bieri Markus BABS</dc:creator>
  <cp:lastModifiedBy>Bieri Markus BABS</cp:lastModifiedBy>
  <cp:revision>12</cp:revision>
  <dcterms:created xsi:type="dcterms:W3CDTF">2024-10-10T06:31:55Z</dcterms:created>
  <dcterms:modified xsi:type="dcterms:W3CDTF">2024-12-16T10:12:36Z</dcterms:modified>
</cp:coreProperties>
</file>